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9" r:id="rId1"/>
  </p:sldMasterIdLst>
  <p:sldIdLst>
    <p:sldId id="256" r:id="rId2"/>
    <p:sldId id="257" r:id="rId3"/>
    <p:sldId id="258" r:id="rId4"/>
    <p:sldId id="259" r:id="rId5"/>
    <p:sldId id="265" r:id="rId6"/>
    <p:sldId id="266" r:id="rId7"/>
    <p:sldId id="260" r:id="rId8"/>
    <p:sldId id="261" r:id="rId9"/>
    <p:sldId id="262" r:id="rId10"/>
    <p:sldId id="263" r:id="rId11"/>
    <p:sldId id="26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979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055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2622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531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5552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796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91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662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509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833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358829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5622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332514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8870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2117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050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671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aleksandra.karys@ujk.edu.p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3283132" y="2201092"/>
            <a:ext cx="9336178" cy="2262781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PRAKTYKA   PSYCHOLOGICZNO-PEDAGOGICZNA</a:t>
            </a:r>
            <a:br>
              <a:rPr lang="pl-PL" dirty="0" smtClean="0"/>
            </a:br>
            <a:r>
              <a:rPr lang="pl-PL" dirty="0" smtClean="0"/>
              <a:t>I stopień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3283132" y="4864465"/>
            <a:ext cx="8915399" cy="1126283"/>
          </a:xfrm>
        </p:spPr>
        <p:txBody>
          <a:bodyPr>
            <a:normAutofit/>
          </a:bodyPr>
          <a:lstStyle/>
          <a:p>
            <a:r>
              <a:rPr lang="pl-PL" sz="2400" dirty="0" smtClean="0"/>
              <a:t>INSTRUKACJA dot. dokumentacji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231765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638697" y="670560"/>
            <a:ext cx="8944292" cy="530162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sz="2800" b="1" dirty="0" smtClean="0"/>
              <a:t>Gdzie/do kogo dostarczać dokumenty:</a:t>
            </a:r>
            <a:endParaRPr lang="pl-PL" sz="2800" b="1" dirty="0"/>
          </a:p>
          <a:p>
            <a:r>
              <a:rPr lang="pl-PL" sz="2800" dirty="0"/>
              <a:t>Kierunkowy Opiekun Praktyk </a:t>
            </a:r>
            <a:r>
              <a:rPr lang="pl-PL" sz="2800" dirty="0" smtClean="0"/>
              <a:t>dla studentów          </a:t>
            </a:r>
            <a:r>
              <a:rPr lang="pl-PL" sz="2800" dirty="0"/>
              <a:t>1</a:t>
            </a:r>
            <a:r>
              <a:rPr lang="pl-PL" sz="2800" dirty="0" smtClean="0"/>
              <a:t> stopnia na ścieżce nauczycielskiej - </a:t>
            </a:r>
            <a:r>
              <a:rPr lang="pl-PL" sz="2800" dirty="0" smtClean="0"/>
              <a:t>mgr Aleksandra Karyś, kontakt </a:t>
            </a:r>
            <a:r>
              <a:rPr lang="pl-PL" sz="2800" dirty="0"/>
              <a:t>osobisty: czwartek </a:t>
            </a:r>
            <a:r>
              <a:rPr lang="pl-PL" sz="2800" dirty="0" smtClean="0"/>
              <a:t>13.30-15.00 </a:t>
            </a:r>
            <a:r>
              <a:rPr lang="pl-PL" sz="2800" dirty="0"/>
              <a:t>Wydział Pedagogiki i </a:t>
            </a:r>
            <a:r>
              <a:rPr lang="pl-PL" sz="2800" dirty="0" smtClean="0"/>
              <a:t>Psychologii, </a:t>
            </a:r>
            <a:r>
              <a:rPr lang="pl-PL" sz="2800" dirty="0"/>
              <a:t>ul. Krakowska 11, pokój </a:t>
            </a:r>
            <a:r>
              <a:rPr lang="pl-PL" sz="2800" dirty="0" smtClean="0"/>
              <a:t>231, Kontakt </a:t>
            </a:r>
            <a:r>
              <a:rPr lang="pl-PL" sz="2800" dirty="0"/>
              <a:t>mailowy:  </a:t>
            </a:r>
            <a:r>
              <a:rPr lang="pl-PL" sz="2800" i="1" dirty="0" smtClean="0">
                <a:solidFill>
                  <a:schemeClr val="tx1"/>
                </a:solidFill>
                <a:hlinkClick r:id="rId2"/>
              </a:rPr>
              <a:t>aleksandra.karys@ujk.edu.pl</a:t>
            </a:r>
            <a:endParaRPr lang="pl-PL" sz="2800" i="1" dirty="0" smtClean="0">
              <a:solidFill>
                <a:schemeClr val="tx1"/>
              </a:solidFill>
            </a:endParaRPr>
          </a:p>
          <a:p>
            <a:r>
              <a:rPr lang="pl-PL" sz="28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Uniwersyteckie Centrum </a:t>
            </a:r>
            <a:r>
              <a:rPr lang="pl-PL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Edukacji </a:t>
            </a:r>
            <a:r>
              <a:rPr lang="pl-PL" sz="28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Nauczycielskiej(</a:t>
            </a:r>
            <a:r>
              <a:rPr lang="pl-PL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U</a:t>
            </a:r>
            <a:r>
              <a:rPr lang="pl-PL" sz="28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CEN</a:t>
            </a:r>
            <a:r>
              <a:rPr lang="pl-PL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) sekretariat </a:t>
            </a:r>
            <a:r>
              <a:rPr lang="pl-PL" sz="28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- </a:t>
            </a:r>
            <a:r>
              <a:rPr lang="pl-PL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Wydział Pedagogiki i Psychologii, ul. Krakowska 11, pokój 231, tel. 41-349-67-59, czynny </a:t>
            </a:r>
            <a:r>
              <a:rPr lang="pl-PL" sz="28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od poniedziałku do piątku w godz. 9.00 </a:t>
            </a:r>
            <a:r>
              <a:rPr lang="pl-PL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– 14.00</a:t>
            </a:r>
          </a:p>
          <a:p>
            <a:endParaRPr lang="pl-PL" sz="2800" i="1" dirty="0"/>
          </a:p>
        </p:txBody>
      </p:sp>
    </p:spTree>
    <p:extLst>
      <p:ext uri="{BB962C8B-B14F-4D97-AF65-F5344CB8AC3E}">
        <p14:creationId xmlns:p14="http://schemas.microsoft.com/office/powerpoint/2010/main" val="3633739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473233" y="972904"/>
            <a:ext cx="9396549" cy="5484502"/>
          </a:xfrm>
        </p:spPr>
        <p:txBody>
          <a:bodyPr>
            <a:normAutofit fontScale="55000" lnSpcReduction="20000"/>
          </a:bodyPr>
          <a:lstStyle/>
          <a:p>
            <a:r>
              <a:rPr lang="pl-PL" sz="4500" dirty="0" smtClean="0"/>
              <a:t> </a:t>
            </a:r>
            <a:r>
              <a:rPr lang="pl-PL" sz="4500" b="1" dirty="0" smtClean="0"/>
              <a:t>Rodzaj </a:t>
            </a:r>
            <a:r>
              <a:rPr lang="pl-PL" sz="4500" b="1" dirty="0"/>
              <a:t>praktyki </a:t>
            </a:r>
            <a:r>
              <a:rPr lang="pl-PL" sz="4500" dirty="0"/>
              <a:t>– </a:t>
            </a:r>
            <a:r>
              <a:rPr lang="pl-PL" sz="4500" b="1" dirty="0" smtClean="0"/>
              <a:t>ciągła</a:t>
            </a:r>
          </a:p>
          <a:p>
            <a:endParaRPr lang="pl-PL" sz="4500" b="1" dirty="0" smtClean="0"/>
          </a:p>
          <a:p>
            <a:r>
              <a:rPr lang="pl-PL" sz="4500" dirty="0"/>
              <a:t> </a:t>
            </a:r>
            <a:r>
              <a:rPr lang="pl-PL" sz="4500" b="1" dirty="0" smtClean="0"/>
              <a:t>Liczba godzin </a:t>
            </a:r>
            <a:r>
              <a:rPr lang="pl-PL" sz="4500" dirty="0" smtClean="0"/>
              <a:t>– </a:t>
            </a:r>
            <a:r>
              <a:rPr lang="pl-PL" sz="4500" b="1" dirty="0" smtClean="0"/>
              <a:t>30h</a:t>
            </a:r>
            <a:r>
              <a:rPr lang="pl-PL" sz="4500" dirty="0" smtClean="0"/>
              <a:t> dydaktycznych</a:t>
            </a:r>
          </a:p>
          <a:p>
            <a:endParaRPr lang="pl-PL" sz="4500" dirty="0" smtClean="0"/>
          </a:p>
          <a:p>
            <a:r>
              <a:rPr lang="pl-PL" sz="4500" dirty="0" smtClean="0"/>
              <a:t> </a:t>
            </a:r>
            <a:r>
              <a:rPr lang="pl-PL" sz="4500" b="1" dirty="0" smtClean="0"/>
              <a:t>Miejsce odbywania</a:t>
            </a:r>
            <a:r>
              <a:rPr lang="pl-PL" sz="4500" dirty="0" smtClean="0"/>
              <a:t>: </a:t>
            </a:r>
          </a:p>
          <a:p>
            <a:endParaRPr lang="pl-PL" sz="4500" dirty="0" smtClean="0"/>
          </a:p>
          <a:p>
            <a:pPr marL="0" indent="0">
              <a:buNone/>
            </a:pPr>
            <a:r>
              <a:rPr lang="pl-PL" sz="4500" dirty="0" smtClean="0"/>
              <a:t>– wszystkie kierunki I stopnia na specjalności nauczycielskiej - </a:t>
            </a:r>
            <a:r>
              <a:rPr lang="pl-PL" sz="45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szkoła </a:t>
            </a:r>
            <a:r>
              <a:rPr lang="pl-PL" sz="45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podstawowa </a:t>
            </a:r>
            <a:r>
              <a:rPr lang="pl-PL" sz="45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w klasach 4-8</a:t>
            </a:r>
            <a:r>
              <a:rPr lang="pl-PL" sz="4500" dirty="0" smtClean="0"/>
              <a:t> </a:t>
            </a:r>
          </a:p>
          <a:p>
            <a:pPr marL="0" indent="0">
              <a:buNone/>
            </a:pPr>
            <a:endParaRPr lang="pl-PL" sz="4500" dirty="0" smtClean="0"/>
          </a:p>
          <a:p>
            <a:pPr marL="0" indent="0">
              <a:buNone/>
            </a:pPr>
            <a:r>
              <a:rPr lang="pl-PL" sz="4500" dirty="0" smtClean="0"/>
              <a:t>- kierunek LOGOPEDIA </a:t>
            </a:r>
            <a:r>
              <a:rPr lang="pl-PL" sz="45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szkoła </a:t>
            </a:r>
            <a:r>
              <a:rPr lang="pl-PL" sz="45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podstawowa kl.4-8</a:t>
            </a:r>
            <a:r>
              <a:rPr lang="pl-PL" sz="45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pl-PL" sz="45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+ </a:t>
            </a:r>
            <a:r>
              <a:rPr lang="pl-PL" sz="4500" b="1" dirty="0" smtClean="0"/>
              <a:t>dodatkowo – oddział „0” -zerówka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 smtClean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3033407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idx="1"/>
          </p:nvPr>
        </p:nvSpPr>
        <p:spPr>
          <a:xfrm>
            <a:off x="2220686" y="487680"/>
            <a:ext cx="9405846" cy="5547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3200" b="1" dirty="0" smtClean="0"/>
              <a:t>Na początku do </a:t>
            </a:r>
            <a:r>
              <a:rPr lang="pl-PL" sz="3200" b="1" dirty="0"/>
              <a:t>szkoły należy </a:t>
            </a:r>
            <a:r>
              <a:rPr lang="pl-PL" sz="3200" b="1" dirty="0" smtClean="0"/>
              <a:t>dostarczyć:</a:t>
            </a:r>
          </a:p>
          <a:p>
            <a:pPr marL="0" indent="0">
              <a:buNone/>
            </a:pPr>
            <a:endParaRPr lang="pl-PL" sz="2400" dirty="0"/>
          </a:p>
          <a:p>
            <a:r>
              <a:rPr lang="pl-PL" sz="2400" dirty="0"/>
              <a:t> 1. </a:t>
            </a:r>
            <a:r>
              <a:rPr lang="pl-PL" sz="2400" b="1" dirty="0" smtClean="0"/>
              <a:t>Wniosek</a:t>
            </a:r>
            <a:r>
              <a:rPr lang="pl-PL" sz="2400" dirty="0" smtClean="0"/>
              <a:t>(dokument nr 2). </a:t>
            </a:r>
            <a:r>
              <a:rPr lang="pl-PL" sz="2400" b="1" u="sng" dirty="0" smtClean="0"/>
              <a:t>Wydrukować w kolorze! </a:t>
            </a:r>
            <a:r>
              <a:rPr lang="pl-PL" sz="2400" dirty="0" smtClean="0"/>
              <a:t>Należy </a:t>
            </a:r>
            <a:r>
              <a:rPr lang="pl-PL" sz="2400" dirty="0" smtClean="0"/>
              <a:t>zanieść </a:t>
            </a:r>
            <a:r>
              <a:rPr lang="pl-PL" sz="2400" dirty="0" smtClean="0"/>
              <a:t>wniosek do </a:t>
            </a:r>
            <a:r>
              <a:rPr lang="pl-PL" sz="2400" dirty="0"/>
              <a:t>dyrekcji </a:t>
            </a:r>
            <a:r>
              <a:rPr lang="pl-PL" sz="2400" dirty="0" smtClean="0"/>
              <a:t>wybranej szkoły</a:t>
            </a:r>
            <a:r>
              <a:rPr lang="pl-PL" sz="2400" dirty="0"/>
              <a:t>. </a:t>
            </a:r>
            <a:r>
              <a:rPr lang="pl-PL" sz="2400" b="1" dirty="0"/>
              <a:t>Dokument ten zostaje w </a:t>
            </a:r>
            <a:r>
              <a:rPr lang="pl-PL" sz="2400" b="1" dirty="0" smtClean="0"/>
              <a:t>szkole</a:t>
            </a:r>
            <a:r>
              <a:rPr lang="pl-PL" sz="2400" dirty="0" smtClean="0"/>
              <a:t>. </a:t>
            </a:r>
            <a:endParaRPr lang="pl-PL" sz="2400" dirty="0"/>
          </a:p>
          <a:p>
            <a:pPr marL="0" indent="0">
              <a:buNone/>
            </a:pPr>
            <a:endParaRPr lang="pl-PL" sz="2400" dirty="0"/>
          </a:p>
          <a:p>
            <a:r>
              <a:rPr lang="pl-PL" sz="2400" dirty="0"/>
              <a:t>2. </a:t>
            </a:r>
            <a:r>
              <a:rPr lang="pl-PL" sz="2400" b="1" dirty="0" smtClean="0"/>
              <a:t>Potwierdzenie przyjęcia </a:t>
            </a:r>
            <a:r>
              <a:rPr lang="pl-PL" sz="2400" b="1" dirty="0"/>
              <a:t>na </a:t>
            </a:r>
            <a:r>
              <a:rPr lang="pl-PL" sz="2400" b="1" dirty="0" smtClean="0"/>
              <a:t>o praktykę</a:t>
            </a:r>
            <a:r>
              <a:rPr lang="pl-PL" sz="2400" dirty="0" smtClean="0"/>
              <a:t>. (dokument nr 3). Trzeba </a:t>
            </a:r>
            <a:r>
              <a:rPr lang="pl-PL" sz="2400" dirty="0"/>
              <a:t>wypełnić wszystkie dane dotyczące studenta. Dyrektor wpisuje dane nauczyciela-opiekuna</a:t>
            </a:r>
            <a:r>
              <a:rPr lang="pl-PL" sz="2400" dirty="0" smtClean="0"/>
              <a:t>.</a:t>
            </a:r>
            <a:endParaRPr lang="pl-PL" sz="2400" dirty="0"/>
          </a:p>
          <a:p>
            <a:endParaRPr lang="pl-PL" sz="2400" dirty="0"/>
          </a:p>
          <a:p>
            <a:r>
              <a:rPr lang="pl-PL" sz="2400" dirty="0"/>
              <a:t>3. </a:t>
            </a:r>
            <a:r>
              <a:rPr lang="pl-PL" sz="2400" b="1" dirty="0"/>
              <a:t>Program praktyki </a:t>
            </a:r>
            <a:r>
              <a:rPr lang="pl-PL" sz="2400" dirty="0" smtClean="0"/>
              <a:t>(dokument nr 4</a:t>
            </a:r>
            <a:r>
              <a:rPr lang="pl-PL" sz="2400" dirty="0" smtClean="0"/>
              <a:t>). Program podpisuje nauczyciel – opiekun z ramienia szkoły. </a:t>
            </a:r>
            <a:endParaRPr lang="pl-PL" sz="2400" b="1" dirty="0"/>
          </a:p>
          <a:p>
            <a:endParaRPr lang="pl-PL" dirty="0"/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16017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 szkole należy przestawić</a:t>
            </a:r>
            <a:r>
              <a:rPr lang="pl-PL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  <a:endParaRPr lang="pl-PL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24297" y="1619795"/>
            <a:ext cx="9780315" cy="5033554"/>
          </a:xfrm>
        </p:spPr>
        <p:txBody>
          <a:bodyPr>
            <a:normAutofit lnSpcReduction="10000"/>
          </a:bodyPr>
          <a:lstStyle/>
          <a:p>
            <a:r>
              <a:rPr lang="pl-PL" sz="2400" dirty="0" smtClean="0"/>
              <a:t>Informacje z Rejestru Sprawców na tle seksualnym (</a:t>
            </a:r>
            <a:r>
              <a:rPr lang="pl-PL" sz="2400" u="sng" dirty="0" smtClean="0"/>
              <a:t>wydaje uczelnia - osoba odpowiedzialna za wydawanie zaświadczenia jest na kolejnym slajdzie w tabeli</a:t>
            </a:r>
            <a:r>
              <a:rPr lang="pl-PL" sz="2400" dirty="0" smtClean="0"/>
              <a:t>)</a:t>
            </a:r>
          </a:p>
          <a:p>
            <a:r>
              <a:rPr lang="pl-PL" sz="2400" dirty="0" smtClean="0"/>
              <a:t>Zaświadczenie o niekaralności z  Sądu Okręgowego w Kielcach, </a:t>
            </a:r>
            <a:r>
              <a:rPr lang="pl-PL" sz="2400" dirty="0" smtClean="0">
                <a:latin typeface="+mj-lt"/>
              </a:rPr>
              <a:t> </a:t>
            </a:r>
            <a:r>
              <a:rPr lang="pl-PL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ul. Seminaryjska 12a (opłata 30 zł)</a:t>
            </a:r>
          </a:p>
          <a:p>
            <a:pPr marL="0" indent="0">
              <a:buNone/>
            </a:pPr>
            <a:endParaRPr lang="pl-PL" sz="2400" dirty="0">
              <a:solidFill>
                <a:srgbClr val="202124"/>
              </a:solidFill>
              <a:latin typeface="+mj-lt"/>
            </a:endParaRPr>
          </a:p>
          <a:p>
            <a:pPr marL="0" indent="0">
              <a:buNone/>
            </a:pPr>
            <a:r>
              <a:rPr lang="pl-PL" sz="2800" b="1" dirty="0" smtClean="0">
                <a:solidFill>
                  <a:srgbClr val="202124"/>
                </a:solidFill>
                <a:latin typeface="+mj-lt"/>
              </a:rPr>
              <a:t>Uwaga</a:t>
            </a:r>
            <a:r>
              <a:rPr lang="pl-PL" sz="2800" dirty="0" smtClean="0">
                <a:solidFill>
                  <a:srgbClr val="202124"/>
                </a:solidFill>
                <a:latin typeface="+mj-lt"/>
              </a:rPr>
              <a:t>: </a:t>
            </a:r>
            <a:r>
              <a:rPr lang="pl-PL" sz="2600" dirty="0" smtClean="0">
                <a:solidFill>
                  <a:srgbClr val="202124"/>
                </a:solidFill>
                <a:latin typeface="+mj-lt"/>
              </a:rPr>
              <a:t>przed zaniesieniem do szkoły obu zaświadczeń należy je skopiować. Kopie potwierdzić pieczątką „za zgodność z oryginałem” u osoby odpowiedzialnej za wydanie informacji z Rejestru Sprawców na tle seksualnym. </a:t>
            </a:r>
          </a:p>
          <a:p>
            <a:pPr marL="0" indent="0">
              <a:buNone/>
            </a:pPr>
            <a:r>
              <a:rPr lang="pl-PL" sz="2600" dirty="0" smtClean="0">
                <a:solidFill>
                  <a:srgbClr val="202124"/>
                </a:solidFill>
                <a:latin typeface="+mj-lt"/>
              </a:rPr>
              <a:t>Zostawić kopie obie dokumentów tej osobie. </a:t>
            </a:r>
            <a:endParaRPr lang="pl-PL" sz="2600" dirty="0">
              <a:solidFill>
                <a:srgbClr val="202124"/>
              </a:solidFill>
              <a:latin typeface="+mj-lt"/>
            </a:endParaRPr>
          </a:p>
          <a:p>
            <a:pPr marL="0" indent="0">
              <a:buNone/>
            </a:pPr>
            <a:r>
              <a:rPr lang="pl-PL" sz="2600" dirty="0" smtClean="0">
                <a:solidFill>
                  <a:srgbClr val="202124"/>
                </a:solidFill>
                <a:latin typeface="+mj-lt"/>
              </a:rPr>
              <a:t>Oryginał obu dokumentów należy wziąć ze sobą do szkoły.  </a:t>
            </a:r>
          </a:p>
        </p:txBody>
      </p:sp>
    </p:spTree>
    <p:extLst>
      <p:ext uri="{BB962C8B-B14F-4D97-AF65-F5344CB8AC3E}">
        <p14:creationId xmlns:p14="http://schemas.microsoft.com/office/powerpoint/2010/main" val="29215493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959430" y="284476"/>
            <a:ext cx="9431972" cy="1280890"/>
          </a:xfrm>
        </p:spPr>
        <p:txBody>
          <a:bodyPr/>
          <a:lstStyle/>
          <a:p>
            <a:r>
              <a:rPr lang="pl-PL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 dziekanacie/pokoju należy zostawić: </a:t>
            </a:r>
            <a:endParaRPr lang="pl-PL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67840" y="1070790"/>
            <a:ext cx="9815149" cy="3777622"/>
          </a:xfrm>
        </p:spPr>
        <p:txBody>
          <a:bodyPr>
            <a:normAutofit/>
          </a:bodyPr>
          <a:lstStyle/>
          <a:p>
            <a:r>
              <a:rPr lang="pl-PL" sz="2000" b="1" dirty="0" smtClean="0"/>
              <a:t>Oświadczenie o zapoznaniu się ze Standardami Ochrony Małoletnich </a:t>
            </a:r>
            <a:r>
              <a:rPr lang="pl-PL" sz="2000" dirty="0" smtClean="0"/>
              <a:t>(dokument nr </a:t>
            </a:r>
            <a:r>
              <a:rPr lang="pl-PL" sz="2000" dirty="0"/>
              <a:t>1</a:t>
            </a:r>
            <a:r>
              <a:rPr lang="pl-PL" sz="2000" dirty="0" smtClean="0"/>
              <a:t>)</a:t>
            </a:r>
          </a:p>
          <a:p>
            <a:r>
              <a:rPr lang="pl-PL" sz="2000" b="1" dirty="0" smtClean="0"/>
              <a:t>Kopie - Informacja </a:t>
            </a:r>
            <a:r>
              <a:rPr lang="pl-PL" sz="2000" b="1" dirty="0"/>
              <a:t>z Rejestru Sprawców na tle seksualnym </a:t>
            </a:r>
            <a:endParaRPr lang="pl-PL" sz="2000" b="1" dirty="0" smtClean="0"/>
          </a:p>
          <a:p>
            <a:r>
              <a:rPr lang="pl-PL" sz="2000" b="1" dirty="0" smtClean="0"/>
              <a:t>Kopie - Zaświadczenie </a:t>
            </a:r>
            <a:r>
              <a:rPr lang="pl-PL" sz="2000" b="1" dirty="0"/>
              <a:t>o niekaralności z  Sądu Okręgowego </a:t>
            </a: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3834539"/>
              </p:ext>
            </p:extLst>
          </p:nvPr>
        </p:nvGraphicFramePr>
        <p:xfrm>
          <a:off x="1193075" y="2820264"/>
          <a:ext cx="10389914" cy="37640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9394">
                  <a:extLst>
                    <a:ext uri="{9D8B030D-6E8A-4147-A177-3AD203B41FA5}">
                      <a16:colId xmlns:a16="http://schemas.microsoft.com/office/drawing/2014/main" val="3287325328"/>
                    </a:ext>
                  </a:extLst>
                </a:gridCol>
                <a:gridCol w="4302034">
                  <a:extLst>
                    <a:ext uri="{9D8B030D-6E8A-4147-A177-3AD203B41FA5}">
                      <a16:colId xmlns:a16="http://schemas.microsoft.com/office/drawing/2014/main" val="2635429895"/>
                    </a:ext>
                  </a:extLst>
                </a:gridCol>
                <a:gridCol w="3858486">
                  <a:extLst>
                    <a:ext uri="{9D8B030D-6E8A-4147-A177-3AD203B41FA5}">
                      <a16:colId xmlns:a16="http://schemas.microsoft.com/office/drawing/2014/main" val="3739610944"/>
                    </a:ext>
                  </a:extLst>
                </a:gridCol>
              </a:tblGrid>
              <a:tr h="848770">
                <a:tc>
                  <a:txBody>
                    <a:bodyPr/>
                    <a:lstStyle/>
                    <a:p>
                      <a:r>
                        <a:rPr lang="pl-PL" sz="1400" dirty="0" smtClean="0"/>
                        <a:t>Wydział</a:t>
                      </a:r>
                      <a:endParaRPr lang="pl-P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dirty="0" smtClean="0"/>
                        <a:t>Osoba</a:t>
                      </a:r>
                      <a:r>
                        <a:rPr lang="pl-PL" sz="1400" baseline="0" dirty="0" smtClean="0"/>
                        <a:t> odpowiedzialna </a:t>
                      </a:r>
                    </a:p>
                    <a:p>
                      <a:r>
                        <a:rPr lang="pl-PL" sz="1400" baseline="0" dirty="0" smtClean="0"/>
                        <a:t>za przyjmowanie</a:t>
                      </a:r>
                    </a:p>
                    <a:p>
                      <a:r>
                        <a:rPr lang="pl-PL" sz="1400" baseline="0" dirty="0" smtClean="0"/>
                        <a:t> ww. zaświadczeń oraz wydanie info. Z Rejestru sprawców na tle seksualnym</a:t>
                      </a:r>
                      <a:endParaRPr lang="pl-P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dirty="0" smtClean="0"/>
                        <a:t>Dziekanat /</a:t>
                      </a:r>
                      <a:r>
                        <a:rPr lang="pl-PL" sz="1400" baseline="0" dirty="0" smtClean="0"/>
                        <a:t> </a:t>
                      </a:r>
                      <a:r>
                        <a:rPr lang="pl-PL" sz="1400" dirty="0" smtClean="0"/>
                        <a:t>Pokój</a:t>
                      </a:r>
                      <a:r>
                        <a:rPr lang="pl-PL" sz="1400" baseline="0" dirty="0" smtClean="0"/>
                        <a:t> </a:t>
                      </a:r>
                      <a:endParaRPr lang="pl-PL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940243"/>
                  </a:ext>
                </a:extLst>
              </a:tr>
              <a:tr h="697406">
                <a:tc>
                  <a:txBody>
                    <a:bodyPr/>
                    <a:lstStyle/>
                    <a:p>
                      <a:r>
                        <a:rPr lang="pl-PL" sz="1400" dirty="0" smtClean="0"/>
                        <a:t>Humanistyczny</a:t>
                      </a:r>
                      <a:endParaRPr lang="pl-P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dirty="0" smtClean="0"/>
                        <a:t>Mgr Joanna Jedynak</a:t>
                      </a:r>
                      <a:endParaRPr lang="pl-P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dirty="0" smtClean="0"/>
                        <a:t>Nr</a:t>
                      </a:r>
                      <a:r>
                        <a:rPr lang="pl-PL" sz="1400" baseline="0" dirty="0" smtClean="0"/>
                        <a:t> 32 na Wydziale Humanistycznym </a:t>
                      </a:r>
                    </a:p>
                    <a:p>
                      <a:endParaRPr lang="pl-PL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93770"/>
                  </a:ext>
                </a:extLst>
              </a:tr>
              <a:tr h="605839">
                <a:tc>
                  <a:txBody>
                    <a:bodyPr/>
                    <a:lstStyle/>
                    <a:p>
                      <a:r>
                        <a:rPr lang="pl-PL" sz="1400" dirty="0" smtClean="0"/>
                        <a:t>Sztuki </a:t>
                      </a:r>
                      <a:endParaRPr lang="pl-P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dirty="0" smtClean="0"/>
                        <a:t>mgr Magdalena Białogońska</a:t>
                      </a:r>
                    </a:p>
                    <a:p>
                      <a:r>
                        <a:rPr lang="pl-PL" sz="1400" dirty="0" smtClean="0"/>
                        <a:t>mgr Małgorzata Frąk</a:t>
                      </a:r>
                      <a:endParaRPr lang="pl-P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dirty="0" smtClean="0"/>
                        <a:t>Nr 2 na Wydziale Sztuki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530246"/>
                  </a:ext>
                </a:extLst>
              </a:tr>
              <a:tr h="784364">
                <a:tc>
                  <a:txBody>
                    <a:bodyPr/>
                    <a:lstStyle/>
                    <a:p>
                      <a:r>
                        <a:rPr lang="pl-PL" sz="1400" dirty="0" smtClean="0"/>
                        <a:t>Nauk Ścisłych i Przyrodniczych</a:t>
                      </a:r>
                      <a:endParaRPr lang="pl-P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dirty="0" smtClean="0"/>
                        <a:t>mgr Monika Błachut</a:t>
                      </a:r>
                    </a:p>
                    <a:p>
                      <a:r>
                        <a:rPr lang="pl-PL" sz="1400" dirty="0" smtClean="0"/>
                        <a:t>mgr Małgorzata Młynarczyk</a:t>
                      </a:r>
                      <a:endParaRPr lang="pl-P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dirty="0" smtClean="0"/>
                        <a:t>Nr 109D / 110D</a:t>
                      </a:r>
                      <a:r>
                        <a:rPr lang="pl-PL" sz="1400" baseline="0" dirty="0" smtClean="0"/>
                        <a:t> na Wydziale Nauk Ścisłych i Przyrodniczych</a:t>
                      </a:r>
                      <a:endParaRPr lang="pl-PL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660000"/>
                  </a:ext>
                </a:extLst>
              </a:tr>
              <a:tr h="697406">
                <a:tc>
                  <a:txBody>
                    <a:bodyPr/>
                    <a:lstStyle/>
                    <a:p>
                      <a:r>
                        <a:rPr lang="pl-PL" sz="1400" dirty="0" smtClean="0"/>
                        <a:t>Collegium Medicum </a:t>
                      </a:r>
                      <a:endParaRPr lang="pl-P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baseline="0" smtClean="0"/>
                        <a:t>Mgr </a:t>
                      </a:r>
                      <a:r>
                        <a:rPr lang="pl-PL" sz="1400" baseline="0" dirty="0" smtClean="0"/>
                        <a:t>Małgorzata </a:t>
                      </a:r>
                      <a:r>
                        <a:rPr lang="pl-PL" sz="1400" baseline="0" smtClean="0"/>
                        <a:t>Lubczyńska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Mgr Beata Niebudek</a:t>
                      </a:r>
                    </a:p>
                    <a:p>
                      <a:endParaRPr lang="pl-P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dirty="0" smtClean="0"/>
                        <a:t>Nr</a:t>
                      </a:r>
                      <a:r>
                        <a:rPr lang="pl-PL" sz="1400" baseline="0" dirty="0" smtClean="0"/>
                        <a:t> B2.19</a:t>
                      </a:r>
                    </a:p>
                    <a:p>
                      <a:r>
                        <a:rPr lang="pl-PL" sz="1400" baseline="0" dirty="0" smtClean="0"/>
                        <a:t>Nr B2.05 na Collegium Medicum</a:t>
                      </a:r>
                      <a:endParaRPr lang="pl-PL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4937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4946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942011" y="696685"/>
            <a:ext cx="9666515" cy="5725886"/>
          </a:xfrm>
        </p:spPr>
        <p:txBody>
          <a:bodyPr>
            <a:normAutofit/>
          </a:bodyPr>
          <a:lstStyle/>
          <a:p>
            <a:pPr marL="0" lvl="0" indent="0">
              <a:buClr>
                <a:srgbClr val="353535"/>
              </a:buClr>
              <a:buNone/>
            </a:pPr>
            <a:r>
              <a:rPr lang="pl-PL" sz="3000" b="1" dirty="0" smtClean="0"/>
              <a:t>Przed </a:t>
            </a:r>
            <a:r>
              <a:rPr lang="pl-PL" sz="3000" b="1" dirty="0"/>
              <a:t>rozpoczęciem praktyki </a:t>
            </a:r>
            <a:r>
              <a:rPr lang="pl-PL" sz="3000" b="1" dirty="0" smtClean="0"/>
              <a:t>nauczyciel opiekun z ramienia szkoły może </a:t>
            </a:r>
            <a:r>
              <a:rPr lang="pl-PL" sz="3000" b="1" dirty="0"/>
              <a:t>podpisać</a:t>
            </a:r>
            <a:r>
              <a:rPr lang="pl-PL" sz="3000" b="1" u="sng" dirty="0"/>
              <a:t> </a:t>
            </a:r>
            <a:r>
              <a:rPr lang="pl-PL" sz="3000" b="1" u="sng" dirty="0" smtClean="0"/>
              <a:t>umowę </a:t>
            </a:r>
            <a:r>
              <a:rPr lang="pl-PL" sz="3000" b="1" u="sng" dirty="0" smtClean="0"/>
              <a:t>     </a:t>
            </a:r>
            <a:r>
              <a:rPr lang="pl-PL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(</a:t>
            </a:r>
            <a:r>
              <a:rPr lang="pl-PL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dokument nr </a:t>
            </a:r>
            <a:r>
              <a:rPr lang="pl-PL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5)</a:t>
            </a:r>
            <a:r>
              <a:rPr lang="pl-PL" sz="3000" b="1" u="sng" dirty="0" smtClean="0"/>
              <a:t> lub wypełnić oświadczenie o rezygnacji z wynagrodzenia </a:t>
            </a:r>
            <a:r>
              <a:rPr lang="pl-PL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(dokument nr </a:t>
            </a:r>
            <a:r>
              <a:rPr lang="pl-PL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6</a:t>
            </a:r>
            <a:r>
              <a:rPr lang="pl-PL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). </a:t>
            </a:r>
            <a:endParaRPr lang="pl-PL" sz="24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0" lvl="0" indent="0">
              <a:buClr>
                <a:srgbClr val="353535"/>
              </a:buClr>
              <a:buNone/>
            </a:pPr>
            <a:endParaRPr lang="pl-PL" sz="24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0" lvl="0" indent="0">
              <a:buClr>
                <a:srgbClr val="353535"/>
              </a:buClr>
              <a:buNone/>
            </a:pPr>
            <a:r>
              <a:rPr lang="pl-PL" sz="24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Informacje dot. umowy:</a:t>
            </a:r>
            <a:endParaRPr lang="pl-PL" sz="3000" b="1" dirty="0" smtClean="0"/>
          </a:p>
          <a:p>
            <a:pPr lvl="0">
              <a:buClr>
                <a:srgbClr val="353535"/>
              </a:buClr>
              <a:buFont typeface="Arial" panose="020B0604020202020204" pitchFamily="34" charset="0"/>
              <a:buChar char="•"/>
            </a:pPr>
            <a:r>
              <a:rPr lang="pl-PL" sz="2400" b="1" u="sng" dirty="0" smtClean="0"/>
              <a:t>Umowę </a:t>
            </a:r>
            <a:r>
              <a:rPr lang="pl-PL" sz="2400" dirty="0" smtClean="0"/>
              <a:t>należy wydrukować </a:t>
            </a:r>
            <a:r>
              <a:rPr lang="pl-PL" sz="2400" b="1" u="sng" dirty="0"/>
              <a:t>w dwóch </a:t>
            </a:r>
            <a:r>
              <a:rPr lang="pl-PL" sz="2400" b="1" u="sng" dirty="0" smtClean="0"/>
              <a:t>egzemplarzach</a:t>
            </a:r>
          </a:p>
          <a:p>
            <a:pPr lvl="0">
              <a:buClr>
                <a:srgbClr val="353535"/>
              </a:buClr>
              <a:buFont typeface="Arial" panose="020B0604020202020204" pitchFamily="34" charset="0"/>
              <a:buChar char="•"/>
            </a:pPr>
            <a:r>
              <a:rPr lang="pl-PL" sz="2400" u="sng" dirty="0"/>
              <a:t>D</a:t>
            </a:r>
            <a:r>
              <a:rPr lang="pl-PL" sz="2400" u="sng" dirty="0" smtClean="0"/>
              <a:t>rukowanie umowy</a:t>
            </a:r>
            <a:r>
              <a:rPr lang="pl-PL" sz="2400" dirty="0" smtClean="0"/>
              <a:t>: 1 </a:t>
            </a:r>
            <a:r>
              <a:rPr lang="pl-PL" sz="2400" dirty="0"/>
              <a:t>i 2 strona umowy </a:t>
            </a:r>
            <a:r>
              <a:rPr lang="pl-PL" sz="2400" dirty="0" smtClean="0"/>
              <a:t>mają </a:t>
            </a:r>
            <a:r>
              <a:rPr lang="pl-PL" sz="2400" dirty="0"/>
              <a:t>być wydrukowane na jednej kartce </a:t>
            </a:r>
            <a:r>
              <a:rPr lang="pl-PL" sz="2400" dirty="0" smtClean="0"/>
              <a:t>tj. DWUSTRONNIE, </a:t>
            </a:r>
            <a:r>
              <a:rPr lang="pl-PL" sz="2400" dirty="0"/>
              <a:t>a 3 strona (</a:t>
            </a:r>
            <a:r>
              <a:rPr lang="pl-PL" sz="2400" dirty="0" smtClean="0"/>
              <a:t>oświadczenie)oddzielnie</a:t>
            </a:r>
          </a:p>
          <a:p>
            <a:pPr lvl="0">
              <a:buClr>
                <a:schemeClr val="bg2">
                  <a:lumMod val="25000"/>
                </a:schemeClr>
              </a:buClr>
              <a:buFont typeface="Arial" panose="020B0604020202020204" pitchFamily="34" charset="0"/>
              <a:buChar char="•"/>
            </a:pPr>
            <a:r>
              <a:rPr lang="pl-PL" sz="2400" b="1" u="sng" dirty="0">
                <a:solidFill>
                  <a:prstClr val="black">
                    <a:lumMod val="75000"/>
                    <a:lumOff val="25000"/>
                  </a:prstClr>
                </a:solidFill>
              </a:rPr>
              <a:t>Oba egzemplarze  podpisuje </a:t>
            </a:r>
            <a:r>
              <a:rPr lang="pl-PL" sz="2400" b="1" u="sng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nauczyciel-opiekun</a:t>
            </a:r>
          </a:p>
          <a:p>
            <a:pPr lvl="0">
              <a:buClr>
                <a:schemeClr val="bg2">
                  <a:lumMod val="25000"/>
                </a:schemeClr>
              </a:buClr>
              <a:buFont typeface="Arial" panose="020B0604020202020204" pitchFamily="34" charset="0"/>
              <a:buChar char="•"/>
            </a:pPr>
            <a:r>
              <a:rPr lang="pl-PL" sz="2400" dirty="0" smtClean="0"/>
              <a:t>Niedopuszczalne </a:t>
            </a:r>
            <a:r>
              <a:rPr lang="pl-PL" sz="2400" dirty="0"/>
              <a:t>jest dokonywanie skreśleń, </a:t>
            </a:r>
            <a:r>
              <a:rPr lang="pl-PL" sz="2400" dirty="0" smtClean="0"/>
              <a:t>poprawek!</a:t>
            </a:r>
            <a:endParaRPr lang="pl-PL" sz="2400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23332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656115" y="844732"/>
            <a:ext cx="9344886" cy="5258079"/>
          </a:xfrm>
        </p:spPr>
        <p:txBody>
          <a:bodyPr>
            <a:normAutofit fontScale="92500" lnSpcReduction="10000"/>
          </a:bodyPr>
          <a:lstStyle/>
          <a:p>
            <a:r>
              <a:rPr lang="pl-PL" sz="2800" dirty="0"/>
              <a:t>Podpisane </a:t>
            </a:r>
            <a:r>
              <a:rPr lang="pl-PL" sz="2800" dirty="0" smtClean="0"/>
              <a:t>dokumenty: </a:t>
            </a:r>
          </a:p>
          <a:p>
            <a:pPr marL="514350" indent="-514350">
              <a:buFont typeface="+mj-lt"/>
              <a:buAutoNum type="arabicParenR"/>
            </a:pPr>
            <a:r>
              <a:rPr lang="pl-PL" sz="2800" b="1" dirty="0" smtClean="0"/>
              <a:t>Potwierdzenie przyjęcia na praktykę </a:t>
            </a:r>
            <a:r>
              <a:rPr lang="pl-PL" sz="2800" dirty="0"/>
              <a:t>– podpisana przez </a:t>
            </a:r>
            <a:r>
              <a:rPr lang="pl-PL" sz="2800" dirty="0" smtClean="0"/>
              <a:t>Dyrektora (dokument nr 3)</a:t>
            </a:r>
          </a:p>
          <a:p>
            <a:pPr marL="514350" indent="-514350">
              <a:buFont typeface="+mj-lt"/>
              <a:buAutoNum type="arabicParenR"/>
            </a:pPr>
            <a:r>
              <a:rPr lang="pl-PL" sz="2800" b="1" dirty="0" smtClean="0"/>
              <a:t>2 </a:t>
            </a:r>
            <a:r>
              <a:rPr lang="pl-PL" sz="2800" b="1" dirty="0"/>
              <a:t>egzemplarze </a:t>
            </a:r>
            <a:r>
              <a:rPr lang="pl-PL" sz="2800" b="1" dirty="0" smtClean="0"/>
              <a:t>umowy wraz z oświadczeniem do umowy </a:t>
            </a:r>
            <a:r>
              <a:rPr lang="pl-PL" sz="2800" dirty="0"/>
              <a:t>– </a:t>
            </a:r>
            <a:r>
              <a:rPr lang="pl-PL" sz="2800" dirty="0" smtClean="0"/>
              <a:t>uzupełnione i podpisane </a:t>
            </a:r>
            <a:r>
              <a:rPr lang="pl-PL" sz="2800" dirty="0"/>
              <a:t>przez </a:t>
            </a:r>
            <a:r>
              <a:rPr lang="pl-PL" sz="2800" dirty="0" smtClean="0"/>
              <a:t>nauczyciela – opiekuna (dokument nr 5) </a:t>
            </a:r>
          </a:p>
          <a:p>
            <a:pPr marL="400050" lvl="1" indent="0">
              <a:buNone/>
            </a:pPr>
            <a:r>
              <a:rPr lang="pl-PL" sz="2600" b="1" dirty="0" smtClean="0">
                <a:solidFill>
                  <a:srgbClr val="FF0000"/>
                </a:solidFill>
              </a:rPr>
              <a:t>lub</a:t>
            </a:r>
            <a:r>
              <a:rPr lang="pl-PL" sz="2600" dirty="0" smtClean="0">
                <a:solidFill>
                  <a:schemeClr val="accent2">
                    <a:lumMod val="75000"/>
                  </a:schemeClr>
                </a:solidFill>
              </a:rPr>
              <a:t>  </a:t>
            </a:r>
            <a:r>
              <a:rPr lang="pl-PL" sz="2600" b="1" dirty="0" smtClean="0"/>
              <a:t>oświadczenie o rezygnacji z wynagrodzenia </a:t>
            </a:r>
            <a:r>
              <a:rPr lang="pl-PL" sz="2600" dirty="0" smtClean="0"/>
              <a:t>(dokument nr 6)</a:t>
            </a:r>
          </a:p>
          <a:p>
            <a:pPr marL="514350" indent="-514350">
              <a:buFont typeface="+mj-lt"/>
              <a:buAutoNum type="arabicParenR"/>
            </a:pPr>
            <a:r>
              <a:rPr lang="pl-PL" sz="2800" b="1" dirty="0" smtClean="0"/>
              <a:t>Program praktyki </a:t>
            </a:r>
            <a:r>
              <a:rPr lang="pl-PL" sz="2800" dirty="0" smtClean="0"/>
              <a:t>(dokument nr 4)</a:t>
            </a:r>
            <a:endParaRPr lang="pl-PL" sz="2800" dirty="0"/>
          </a:p>
          <a:p>
            <a:pPr marL="514350" indent="-514350">
              <a:buFont typeface="+mj-lt"/>
              <a:buAutoNum type="arabicParenR"/>
            </a:pPr>
            <a:endParaRPr lang="pl-PL" sz="2800" dirty="0" smtClean="0"/>
          </a:p>
          <a:p>
            <a:pPr marL="0" indent="0">
              <a:buNone/>
            </a:pPr>
            <a:r>
              <a:rPr lang="pl-PL" sz="2800" dirty="0" smtClean="0"/>
              <a:t>należy </a:t>
            </a:r>
            <a:r>
              <a:rPr lang="pl-PL" sz="2800" dirty="0"/>
              <a:t>dostarczyć </a:t>
            </a:r>
            <a:r>
              <a:rPr lang="pl-PL" sz="2800" b="1" u="sng" dirty="0" smtClean="0"/>
              <a:t>niezwłocznie</a:t>
            </a:r>
            <a:r>
              <a:rPr lang="pl-PL" sz="2800" b="1" u="sng" dirty="0"/>
              <a:t> </a:t>
            </a:r>
            <a:r>
              <a:rPr lang="pl-PL" sz="2800" b="1" u="sng" dirty="0" smtClean="0"/>
              <a:t>do opiekuna praktyki </a:t>
            </a:r>
            <a:r>
              <a:rPr lang="pl-PL" sz="2800" dirty="0" smtClean="0"/>
              <a:t>- mgr Aleksandra Karyś </a:t>
            </a: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18187016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Ubezpieczenie i identyfikator</a:t>
            </a:r>
            <a:endParaRPr lang="pl-PL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92925" y="1905000"/>
            <a:ext cx="9353595" cy="5233852"/>
          </a:xfrm>
        </p:spPr>
        <p:txBody>
          <a:bodyPr>
            <a:normAutofit/>
          </a:bodyPr>
          <a:lstStyle/>
          <a:p>
            <a:r>
              <a:rPr lang="pl-PL" sz="2000" dirty="0"/>
              <a:t>Na czas trwania praktyki student </a:t>
            </a:r>
            <a:r>
              <a:rPr lang="pl-PL" sz="2000" b="1" dirty="0"/>
              <a:t>obowiązkowo ubezpiecza się od następstw nieszczęśliwych wypadków (NNW) oraz od odpowiedzialności cywilnej (OC).</a:t>
            </a:r>
            <a:r>
              <a:rPr lang="pl-PL" sz="2000" dirty="0"/>
              <a:t> Jest możliwość wykupienia ubezpieczenia na </a:t>
            </a:r>
            <a:r>
              <a:rPr lang="pl-PL" sz="2000" dirty="0" smtClean="0"/>
              <a:t>UJK:</a:t>
            </a:r>
            <a:endParaRPr lang="pl-PL" sz="2000" dirty="0"/>
          </a:p>
          <a:p>
            <a:pPr marL="0" indent="0">
              <a:buNone/>
            </a:pPr>
            <a:r>
              <a:rPr lang="pl-PL" sz="2000" dirty="0" smtClean="0"/>
              <a:t> </a:t>
            </a:r>
            <a:r>
              <a:rPr lang="pl-PL" sz="2000" i="1" dirty="0"/>
              <a:t>Strona Główna – Studenci- Sprawy socjalno-bytowe- Ubezpieczenia i opieka zdrowotna- Ubezpieczenia NNW i OC  a następnie postępować zgodnie ze wskazówkami ubezpieczyciela</a:t>
            </a:r>
            <a:r>
              <a:rPr lang="pl-PL" sz="2000" i="1" dirty="0" smtClean="0"/>
              <a:t>.</a:t>
            </a:r>
          </a:p>
          <a:p>
            <a:pPr marL="0" indent="0">
              <a:buNone/>
            </a:pPr>
            <a:endParaRPr lang="pl-PL" sz="2000" i="1" dirty="0"/>
          </a:p>
          <a:p>
            <a:r>
              <a:rPr lang="pl-PL" sz="2000" dirty="0"/>
              <a:t>Student </a:t>
            </a:r>
            <a:r>
              <a:rPr lang="pl-PL" sz="2000" b="1" dirty="0"/>
              <a:t>przygotowuje imienny identyfikator </a:t>
            </a:r>
            <a:r>
              <a:rPr lang="pl-PL" sz="2000" dirty="0" smtClean="0"/>
              <a:t>(dokument </a:t>
            </a:r>
            <a:r>
              <a:rPr lang="pl-PL" sz="2000" smtClean="0"/>
              <a:t>nr 13) </a:t>
            </a:r>
            <a:r>
              <a:rPr lang="pl-PL" sz="2000" dirty="0"/>
              <a:t>według wzoru (imię i nazwisko, student-praktykant, nazwa uczelni oraz nazwa instytutu; wszyscy studenci przebywający na terenie obiektów, gdzie odbywana jest praktyka powinni być obowiązkowo oznakowani imiennym identyfikatorem). </a:t>
            </a:r>
          </a:p>
        </p:txBody>
      </p:sp>
    </p:spTree>
    <p:extLst>
      <p:ext uri="{BB962C8B-B14F-4D97-AF65-F5344CB8AC3E}">
        <p14:creationId xmlns:p14="http://schemas.microsoft.com/office/powerpoint/2010/main" val="19246337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 trakcie praktyki należy:</a:t>
            </a:r>
            <a:endParaRPr lang="pl-PL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3200" dirty="0" smtClean="0"/>
              <a:t> Prowadzić </a:t>
            </a:r>
            <a:r>
              <a:rPr lang="pl-PL" sz="3200" b="1" dirty="0"/>
              <a:t>Dziennik </a:t>
            </a:r>
            <a:r>
              <a:rPr lang="pl-PL" sz="3200" b="1" dirty="0" smtClean="0"/>
              <a:t>praktyk </a:t>
            </a:r>
            <a:r>
              <a:rPr lang="pl-PL" sz="3200" dirty="0" smtClean="0"/>
              <a:t>(dokument 7)</a:t>
            </a:r>
            <a:endParaRPr lang="pl-PL" sz="3200" b="1" dirty="0"/>
          </a:p>
          <a:p>
            <a:r>
              <a:rPr lang="pl-PL" sz="3200" dirty="0"/>
              <a:t> </a:t>
            </a:r>
            <a:r>
              <a:rPr lang="pl-PL" sz="3200" dirty="0" smtClean="0"/>
              <a:t>Sporządzić </a:t>
            </a:r>
            <a:r>
              <a:rPr lang="pl-PL" sz="3200" b="1" dirty="0" smtClean="0"/>
              <a:t>Scenariusz </a:t>
            </a:r>
            <a:r>
              <a:rPr lang="pl-PL" sz="3200" b="1" dirty="0"/>
              <a:t>lekcji </a:t>
            </a:r>
            <a:r>
              <a:rPr lang="pl-PL" sz="3200" b="1" dirty="0" smtClean="0"/>
              <a:t>wychowawczej</a:t>
            </a:r>
            <a:r>
              <a:rPr lang="pl-PL" sz="3200" dirty="0" smtClean="0"/>
              <a:t>, którą będą Państwo przeprowadzać podczas praktyki (1 h-45 min)</a:t>
            </a:r>
            <a:endParaRPr lang="pl-PL" sz="3200" b="1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560109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872343" y="409303"/>
            <a:ext cx="10319657" cy="1280890"/>
          </a:xfrm>
        </p:spPr>
        <p:txBody>
          <a:bodyPr>
            <a:normAutofit/>
          </a:bodyPr>
          <a:lstStyle/>
          <a:p>
            <a:r>
              <a:rPr lang="pl-PL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Po zakończeniu praktyki należy złożyć do kierunkowego opiekuna praktyk następujące dokumenty:</a:t>
            </a:r>
            <a:endParaRPr lang="pl-PL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968137" y="1550856"/>
            <a:ext cx="9657805" cy="510395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2000" dirty="0"/>
              <a:t>1. </a:t>
            </a:r>
            <a:r>
              <a:rPr lang="pl-PL" sz="2000" b="1" dirty="0" smtClean="0"/>
              <a:t>Rachunek</a:t>
            </a:r>
            <a:r>
              <a:rPr lang="pl-PL" sz="2000" dirty="0" smtClean="0"/>
              <a:t> (dokument nr 10</a:t>
            </a:r>
            <a:r>
              <a:rPr lang="pl-PL" sz="2000" dirty="0" smtClean="0"/>
              <a:t>) </a:t>
            </a:r>
            <a:r>
              <a:rPr lang="pl-PL" sz="2000" b="1" u="sng" dirty="0" smtClean="0"/>
              <a:t>tylko jeśli była podpisana umowa! </a:t>
            </a:r>
            <a:r>
              <a:rPr lang="pl-PL" sz="2000" dirty="0" smtClean="0"/>
              <a:t>, </a:t>
            </a:r>
            <a:r>
              <a:rPr lang="pl-PL" sz="2000" dirty="0"/>
              <a:t>który wystawia </a:t>
            </a:r>
            <a:r>
              <a:rPr lang="pl-PL" sz="2000" dirty="0" smtClean="0"/>
              <a:t>nauczyciel-opiekun z ramienia szkoły </a:t>
            </a:r>
            <a:r>
              <a:rPr lang="pl-PL" sz="2000" dirty="0"/>
              <a:t>(rachunek musi być podpisany w </a:t>
            </a:r>
            <a:r>
              <a:rPr lang="pl-PL" sz="2000" dirty="0" smtClean="0"/>
              <a:t>dwóch wyznaczonych  </a:t>
            </a:r>
            <a:r>
              <a:rPr lang="pl-PL" sz="2000" dirty="0"/>
              <a:t>miejscach przez nauczyciela</a:t>
            </a:r>
            <a:r>
              <a:rPr lang="pl-PL" sz="2000" dirty="0" smtClean="0"/>
              <a:t>). </a:t>
            </a:r>
            <a:endParaRPr lang="pl-PL" sz="2000" dirty="0"/>
          </a:p>
          <a:p>
            <a:pPr marL="0" indent="0">
              <a:buNone/>
            </a:pPr>
            <a:r>
              <a:rPr lang="pl-PL" sz="2000" u="sng" dirty="0" smtClean="0"/>
              <a:t>W </a:t>
            </a:r>
            <a:r>
              <a:rPr lang="pl-PL" sz="2000" u="sng" dirty="0"/>
              <a:t>przypadku, gdy nauczyciel-opiekun rezygnuje z </a:t>
            </a:r>
            <a:r>
              <a:rPr lang="pl-PL" sz="2000" u="sng" dirty="0" smtClean="0"/>
              <a:t>wynagrodzenia i podpisał </a:t>
            </a:r>
            <a:r>
              <a:rPr lang="pl-PL" sz="2000" u="sng" dirty="0"/>
              <a:t>oświadczenie o rezygnacji z wynagrodzenia </a:t>
            </a:r>
            <a:r>
              <a:rPr lang="pl-PL" sz="2000" u="sng" dirty="0" smtClean="0"/>
              <a:t>(dokument nr 6), rachunek w dokumentacji jest niepotrzebny. </a:t>
            </a:r>
          </a:p>
          <a:p>
            <a:pPr marL="0" indent="0">
              <a:buNone/>
            </a:pPr>
            <a:r>
              <a:rPr lang="pl-PL" sz="2000" dirty="0" smtClean="0"/>
              <a:t>2</a:t>
            </a:r>
            <a:r>
              <a:rPr lang="pl-PL" sz="2000" dirty="0"/>
              <a:t>. </a:t>
            </a:r>
            <a:r>
              <a:rPr lang="pl-PL" sz="2000" b="1" dirty="0"/>
              <a:t>Recenzję praktyki</a:t>
            </a:r>
            <a:r>
              <a:rPr lang="pl-PL" sz="2000" dirty="0"/>
              <a:t> </a:t>
            </a:r>
            <a:r>
              <a:rPr lang="pl-PL" sz="2000" dirty="0" smtClean="0"/>
              <a:t>napisaną przez nauczyciela-opiekuna (dokument nr 9)</a:t>
            </a:r>
            <a:endParaRPr lang="pl-PL" sz="2000" dirty="0"/>
          </a:p>
          <a:p>
            <a:pPr marL="0" indent="0">
              <a:buNone/>
            </a:pPr>
            <a:r>
              <a:rPr lang="pl-PL" sz="2000" dirty="0"/>
              <a:t>3. </a:t>
            </a:r>
            <a:r>
              <a:rPr lang="pl-PL" sz="2000" b="1" dirty="0"/>
              <a:t>Kartę informacyjną </a:t>
            </a:r>
            <a:r>
              <a:rPr lang="pl-PL" sz="2000" dirty="0"/>
              <a:t>wraz z oceną wyrażoną </a:t>
            </a:r>
            <a:r>
              <a:rPr lang="pl-PL" sz="2000" dirty="0" smtClean="0"/>
              <a:t>stopniem</a:t>
            </a:r>
            <a:r>
              <a:rPr lang="pl-PL" sz="2000" dirty="0"/>
              <a:t> </a:t>
            </a:r>
            <a:r>
              <a:rPr lang="pl-PL" sz="2000" dirty="0" smtClean="0"/>
              <a:t>(dokument nr 8)</a:t>
            </a:r>
            <a:endParaRPr lang="pl-PL" sz="2000" dirty="0"/>
          </a:p>
          <a:p>
            <a:pPr marL="0" indent="0">
              <a:buNone/>
            </a:pPr>
            <a:r>
              <a:rPr lang="pl-PL" sz="2000" dirty="0"/>
              <a:t>4</a:t>
            </a:r>
            <a:r>
              <a:rPr lang="pl-PL" sz="2000" b="1" dirty="0"/>
              <a:t>. Dziennik praktyk </a:t>
            </a:r>
            <a:r>
              <a:rPr lang="pl-PL" sz="2000" dirty="0" smtClean="0"/>
              <a:t>(dokument </a:t>
            </a:r>
            <a:r>
              <a:rPr lang="pl-PL" sz="2000" dirty="0"/>
              <a:t>nr 7</a:t>
            </a:r>
            <a:r>
              <a:rPr lang="pl-PL" sz="2000" dirty="0" smtClean="0"/>
              <a:t>) </a:t>
            </a:r>
            <a:r>
              <a:rPr lang="pl-PL" sz="2000" b="1" dirty="0" smtClean="0"/>
              <a:t>+</a:t>
            </a:r>
            <a:r>
              <a:rPr lang="pl-PL" sz="2000" dirty="0" smtClean="0"/>
              <a:t>  </a:t>
            </a:r>
            <a:r>
              <a:rPr lang="pl-PL" sz="2000" b="1" dirty="0"/>
              <a:t>S</a:t>
            </a:r>
            <a:r>
              <a:rPr lang="pl-PL" sz="2000" b="1" dirty="0" smtClean="0"/>
              <a:t>cenariusz</a:t>
            </a:r>
            <a:r>
              <a:rPr lang="pl-PL" sz="2000" dirty="0" smtClean="0"/>
              <a:t> </a:t>
            </a:r>
            <a:r>
              <a:rPr lang="pl-PL" sz="2000" b="1" dirty="0"/>
              <a:t>przeprowadzonej godziny </a:t>
            </a:r>
            <a:r>
              <a:rPr lang="pl-PL" sz="2000" b="1" dirty="0" smtClean="0"/>
              <a:t>wychowawczej</a:t>
            </a:r>
            <a:r>
              <a:rPr lang="pl-PL" sz="2000" dirty="0" smtClean="0"/>
              <a:t>.</a:t>
            </a:r>
            <a:r>
              <a:rPr lang="pl-PL" sz="2000" dirty="0"/>
              <a:t> </a:t>
            </a:r>
          </a:p>
          <a:p>
            <a:pPr marL="0" indent="0">
              <a:buNone/>
            </a:pPr>
            <a:r>
              <a:rPr lang="pl-PL" sz="2000" dirty="0" smtClean="0"/>
              <a:t>5. </a:t>
            </a:r>
            <a:r>
              <a:rPr lang="pl-PL" sz="2000" b="1" dirty="0" smtClean="0"/>
              <a:t>Ankieta dla nauczyciela</a:t>
            </a:r>
            <a:r>
              <a:rPr lang="pl-PL" sz="2000" dirty="0" smtClean="0"/>
              <a:t>(dokument nr 11), wypełnione przez nauczyciela – opiekuna z ramienia szkoły.</a:t>
            </a:r>
          </a:p>
          <a:p>
            <a:pPr marL="0" indent="0">
              <a:buNone/>
            </a:pPr>
            <a:r>
              <a:rPr lang="pl-PL" sz="2000" dirty="0" smtClean="0"/>
              <a:t>6. </a:t>
            </a:r>
            <a:r>
              <a:rPr lang="pl-PL" sz="2000" b="1" dirty="0" smtClean="0"/>
              <a:t>Ankieta </a:t>
            </a:r>
            <a:r>
              <a:rPr lang="pl-PL" sz="2000" b="1" dirty="0"/>
              <a:t>dla studenta </a:t>
            </a:r>
            <a:r>
              <a:rPr lang="pl-PL" sz="2000" dirty="0"/>
              <a:t>(dokument nr </a:t>
            </a:r>
            <a:r>
              <a:rPr lang="pl-PL" sz="2000" dirty="0" smtClean="0"/>
              <a:t>12), wypełnioną. 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2790574229"/>
      </p:ext>
    </p:extLst>
  </p:cSld>
  <p:clrMapOvr>
    <a:masterClrMapping/>
  </p:clrMapOvr>
</p:sld>
</file>

<file path=ppt/theme/theme1.xml><?xml version="1.0" encoding="utf-8"?>
<a:theme xmlns:a="http://schemas.openxmlformats.org/drawingml/2006/main" name="Smuga">
  <a:themeElements>
    <a:clrScheme name="Smuga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Smuga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muga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282</TotalTime>
  <Words>790</Words>
  <Application>Microsoft Office PowerPoint</Application>
  <PresentationFormat>Panoramiczny</PresentationFormat>
  <Paragraphs>88</Paragraphs>
  <Slides>11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5" baseType="lpstr">
      <vt:lpstr>Arial</vt:lpstr>
      <vt:lpstr>Century Gothic</vt:lpstr>
      <vt:lpstr>Wingdings 3</vt:lpstr>
      <vt:lpstr>Smuga</vt:lpstr>
      <vt:lpstr>PRAKTYKA   PSYCHOLOGICZNO-PEDAGOGICZNA I stopień</vt:lpstr>
      <vt:lpstr>Prezentacja programu PowerPoint</vt:lpstr>
      <vt:lpstr>Prezentacja programu PowerPoint</vt:lpstr>
      <vt:lpstr>Prezentacja programu PowerPoint</vt:lpstr>
      <vt:lpstr>W szkole należy przestawić:</vt:lpstr>
      <vt:lpstr>W dziekanacie/pokoju należy zostawić: </vt:lpstr>
      <vt:lpstr>Prezentacja programu PowerPoint</vt:lpstr>
      <vt:lpstr>Prezentacja programu PowerPoint</vt:lpstr>
      <vt:lpstr>Ubezpieczenie i identyfikator</vt:lpstr>
      <vt:lpstr>W trakcie praktyki należy:</vt:lpstr>
      <vt:lpstr>Po zakończeniu praktyki należy złożyć do kierunkowego opiekuna praktyk następujące dokumenty: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PRAKTYKI  ZAWODOWE PSYCHOLOGICZNO-PEDAGOGICZNE</dc:title>
  <dc:creator>Aleksandra Karyś</dc:creator>
  <cp:lastModifiedBy>DANIEL OLA</cp:lastModifiedBy>
  <cp:revision>44</cp:revision>
  <dcterms:created xsi:type="dcterms:W3CDTF">2023-10-04T14:40:56Z</dcterms:created>
  <dcterms:modified xsi:type="dcterms:W3CDTF">2026-09-28T11:05:54Z</dcterms:modified>
</cp:coreProperties>
</file>